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3" r:id="rId1"/>
  </p:sldMasterIdLst>
  <p:notesMasterIdLst>
    <p:notesMasterId r:id="rId17"/>
  </p:notesMasterIdLst>
  <p:sldIdLst>
    <p:sldId id="307" r:id="rId2"/>
    <p:sldId id="328" r:id="rId3"/>
    <p:sldId id="308" r:id="rId4"/>
    <p:sldId id="262" r:id="rId5"/>
    <p:sldId id="346" r:id="rId6"/>
    <p:sldId id="347" r:id="rId7"/>
    <p:sldId id="348" r:id="rId8"/>
    <p:sldId id="349" r:id="rId9"/>
    <p:sldId id="352" r:id="rId10"/>
    <p:sldId id="354" r:id="rId11"/>
    <p:sldId id="355" r:id="rId12"/>
    <p:sldId id="356" r:id="rId13"/>
    <p:sldId id="360" r:id="rId14"/>
    <p:sldId id="359" r:id="rId15"/>
    <p:sldId id="28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F089E4-D0F8-4010-8107-84AC46D2135F}" name="Muharrem Demirdis" initials="MD" userId="Muharrem Demirdi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2DEEF"/>
    <a:srgbClr val="617568"/>
    <a:srgbClr val="F6DCF4"/>
    <a:srgbClr val="3E2FCB"/>
    <a:srgbClr val="3E1DE3"/>
    <a:srgbClr val="EAEFF7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Orta Stil 1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1" autoAdjust="0"/>
    <p:restoredTop sz="92647" autoAdjust="0"/>
  </p:normalViewPr>
  <p:slideViewPr>
    <p:cSldViewPr snapToGrid="0">
      <p:cViewPr varScale="1">
        <p:scale>
          <a:sx n="82" d="100"/>
          <a:sy n="82" d="100"/>
        </p:scale>
        <p:origin x="581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84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90ED2-8D93-45FF-87EA-4430D9DB8F66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E979B-095B-47BC-9093-48302414DA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1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E979B-095B-47BC-9093-48302414DA3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592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5E979B-095B-47BC-9093-48302414DA3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934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AAA5-4762-4347-B5DF-8D8E6600729C}" type="datetime1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  <a:p>
            <a:r>
              <a:rPr lang="tr-TR" dirty="0"/>
              <a:t>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7199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A3EE-52DB-4DFD-9D73-C0EB4730E42E}" type="datetime1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58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E062-0D5E-4C8A-8ECE-C3CB40716876}" type="datetime1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000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483" y="281641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DAFD2-D233-4DAE-9363-DB7EB4C6A1BD}" type="datetime1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0229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69994" y="365125"/>
            <a:ext cx="9183806" cy="1325563"/>
          </a:xfrm>
        </p:spPr>
        <p:txBody>
          <a:bodyPr/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69994" y="1757386"/>
            <a:ext cx="9183806" cy="4351338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08-320E-4227-AF63-79F0CF63AE49}" type="datetime1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17 / 17</a:t>
            </a:r>
            <a:endParaRPr lang="tr-TR" dirty="0"/>
          </a:p>
        </p:txBody>
      </p:sp>
      <p:sp>
        <p:nvSpPr>
          <p:cNvPr id="7" name="İçerik Yer Tutucusu 2"/>
          <p:cNvSpPr>
            <a:spLocks noGrp="1"/>
          </p:cNvSpPr>
          <p:nvPr>
            <p:ph idx="13"/>
          </p:nvPr>
        </p:nvSpPr>
        <p:spPr>
          <a:xfrm>
            <a:off x="165389" y="232422"/>
            <a:ext cx="1868128" cy="6520070"/>
          </a:xfrm>
          <a:solidFill>
            <a:srgbClr val="7030A0">
              <a:alpha val="53000"/>
            </a:srgbClr>
          </a:solidFill>
        </p:spPr>
        <p:txBody>
          <a:bodyPr/>
          <a:lstStyle/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r>
              <a:rPr lang="tr-TR" sz="2400" b="1" dirty="0"/>
              <a:t>Problem: </a:t>
            </a:r>
          </a:p>
          <a:p>
            <a:pPr marL="0" indent="0" algn="r">
              <a:buNone/>
            </a:pPr>
            <a:r>
              <a:rPr lang="tr-TR" sz="2400" dirty="0">
                <a:latin typeface="Rockwell" pitchFamily="18" charset="0"/>
              </a:rPr>
              <a:t>Arka Plan  ve Gerekçe: 1/2</a:t>
            </a:r>
            <a:endParaRPr lang="tr-TR" sz="2400" b="1" dirty="0"/>
          </a:p>
        </p:txBody>
      </p:sp>
      <p:pic>
        <p:nvPicPr>
          <p:cNvPr id="9" name="Resim 7">
            <a:extLst>
              <a:ext uri="{FF2B5EF4-FFF2-40B4-BE49-F238E27FC236}">
                <a16:creationId xmlns:a16="http://schemas.microsoft.com/office/drawing/2014/main" xmlns="" id="{31E7BBD8-6925-4371-8B4D-D30ED1EE4A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" y="105508"/>
            <a:ext cx="773513" cy="45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7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A87-B666-4EB6-BCDC-481A3F272CBC}" type="datetime1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95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43AB-240B-452E-AB37-F11FF8F3798B}" type="datetime1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64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C0D6-452D-41F9-BB0C-084F4B1BD06B}" type="datetime1">
              <a:rPr lang="tr-TR" smtClean="0"/>
              <a:t>10.11.2025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72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AF07C-0E1D-4E7E-AF80-C83C280A6EAC}" type="datetime1">
              <a:rPr lang="tr-TR" smtClean="0"/>
              <a:t>10.11.2025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80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B97D-2D95-40A1-9EFE-E7CAFA07048B}" type="datetime1">
              <a:rPr lang="tr-TR" smtClean="0"/>
              <a:t>10.11.2025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 / 17</a:t>
            </a:r>
            <a:endParaRPr lang="tr-TR" dirty="0"/>
          </a:p>
        </p:txBody>
      </p:sp>
      <p:pic>
        <p:nvPicPr>
          <p:cNvPr id="5" name="Resim 7">
            <a:extLst>
              <a:ext uri="{FF2B5EF4-FFF2-40B4-BE49-F238E27FC236}">
                <a16:creationId xmlns:a16="http://schemas.microsoft.com/office/drawing/2014/main" xmlns="" id="{51DBC8D9-94A9-4F92-A854-37C8351289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" y="91039"/>
            <a:ext cx="773513" cy="45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26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E3F3-F0F5-4A59-877B-C09DC2C57CC9}" type="datetime1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B0614F33-7D41-4E4B-B271-23EF0F2126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1" y="23348"/>
            <a:ext cx="789588" cy="46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53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E37F-FFD1-494E-945A-438C1FB4A9D0}" type="datetime1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331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95402-8A4A-45AF-925D-AEE0CF660437}" type="datetime1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9C138-BE06-431E-A708-838548B9012C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543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64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31380" y="3246927"/>
            <a:ext cx="8664313" cy="1001421"/>
          </a:xfrm>
        </p:spPr>
        <p:txBody>
          <a:bodyPr>
            <a:noAutofit/>
          </a:bodyPr>
          <a:lstStyle/>
          <a:p>
            <a:r>
              <a:rPr lang="tr-TR" sz="1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cs typeface="+mn-cs"/>
              </a:rPr>
              <a:t>Bildiri Başlığı</a:t>
            </a:r>
            <a:r>
              <a:rPr lang="en-GB" sz="1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cs typeface="+mn-cs"/>
              </a:rPr>
              <a:t>: </a:t>
            </a:r>
            <a:r>
              <a:rPr lang="tr-TR" sz="1800" b="1" dirty="0" err="1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cs typeface="+mn-cs"/>
              </a:rPr>
              <a:t>xxxx</a:t>
            </a:r>
            <a:endParaRPr lang="tr-TR" sz="18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551242" y="4514094"/>
            <a:ext cx="3157441" cy="1655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tr-TR" sz="2400" b="1" u="sng" dirty="0"/>
              <a:t>Yazar/</a:t>
            </a:r>
            <a:r>
              <a:rPr lang="tr-TR" sz="2400" b="1" u="sng" dirty="0" err="1"/>
              <a:t>lar</a:t>
            </a:r>
            <a:r>
              <a:rPr lang="tr-TR" sz="2400" b="1" u="sng" dirty="0"/>
              <a:t>:</a:t>
            </a:r>
          </a:p>
          <a:p>
            <a:pPr>
              <a:lnSpc>
                <a:spcPct val="107000"/>
              </a:lnSpc>
            </a:pPr>
            <a:r>
              <a:rPr lang="tr-TR" sz="2400" b="1" dirty="0"/>
              <a:t>Adı-Soyadı:</a:t>
            </a:r>
          </a:p>
          <a:p>
            <a:pPr>
              <a:lnSpc>
                <a:spcPct val="107000"/>
              </a:lnSpc>
            </a:pPr>
            <a:r>
              <a:rPr lang="tr-TR" sz="2400" b="1" dirty="0"/>
              <a:t>Kurum:</a:t>
            </a:r>
          </a:p>
          <a:p>
            <a:pPr>
              <a:lnSpc>
                <a:spcPct val="107000"/>
              </a:lnSpc>
            </a:pPr>
            <a:r>
              <a:rPr lang="tr-TR" sz="2400" b="1" dirty="0"/>
              <a:t>E-mail</a:t>
            </a:r>
            <a:r>
              <a:rPr lang="tr-TR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: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315399" y="4545864"/>
            <a:ext cx="3384645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u="sng" dirty="0"/>
              <a:t>Yazar/</a:t>
            </a:r>
            <a:r>
              <a:rPr lang="tr-TR" sz="2400" b="1" u="sng" dirty="0" err="1"/>
              <a:t>lar</a:t>
            </a:r>
            <a:r>
              <a:rPr lang="tr-TR" sz="2400" b="1" u="sng" dirty="0"/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dirty="0"/>
              <a:t>Adı-Soyadı: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dirty="0"/>
              <a:t>Kurum: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dirty="0"/>
              <a:t>E-mail:</a:t>
            </a:r>
          </a:p>
        </p:txBody>
      </p:sp>
      <p:sp>
        <p:nvSpPr>
          <p:cNvPr id="6" name="Dikdörtgen 5"/>
          <p:cNvSpPr/>
          <p:nvPr/>
        </p:nvSpPr>
        <p:spPr>
          <a:xfrm>
            <a:off x="8555783" y="4632376"/>
            <a:ext cx="3157441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u="sng" dirty="0"/>
              <a:t>Yazar/</a:t>
            </a:r>
            <a:r>
              <a:rPr lang="tr-TR" sz="2400" b="1" u="sng" dirty="0" err="1"/>
              <a:t>lar</a:t>
            </a:r>
            <a:r>
              <a:rPr lang="tr-TR" sz="2400" b="1" u="sng" dirty="0"/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u="sng" dirty="0"/>
              <a:t>Adı-Soyadı: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u="sng" dirty="0"/>
              <a:t>Kurum: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2400" b="1" u="sng" dirty="0"/>
              <a:t>E-mail: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12B18C4-61F2-491C-8819-9132026F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6416-86DF-4C86-8155-5245D4AC61B8}" type="datetime1">
              <a:rPr lang="tr-TR" smtClean="0"/>
              <a:t>10.11.2025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A52BE5E-3951-407A-A5AA-B5CE84E3D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0FF16D5B-CE6A-4798-9B70-979CA12A6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1</a:t>
            </a:fld>
            <a:endParaRPr lang="tr-TR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9AC41FDE-5077-47AE-82BE-D3996BDE321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53603" y="639113"/>
            <a:ext cx="11209527" cy="2310297"/>
          </a:xfrm>
          <a:prstGeom prst="rect">
            <a:avLst/>
          </a:prstGeom>
        </p:spPr>
      </p:pic>
      <p:grpSp>
        <p:nvGrpSpPr>
          <p:cNvPr id="13" name="Group 11">
            <a:extLst>
              <a:ext uri="{FF2B5EF4-FFF2-40B4-BE49-F238E27FC236}">
                <a16:creationId xmlns:a16="http://schemas.microsoft.com/office/drawing/2014/main" xmlns="" id="{9F233096-AAC7-46C3-B4DB-00A179E5B397}"/>
              </a:ext>
            </a:extLst>
          </p:cNvPr>
          <p:cNvGrpSpPr/>
          <p:nvPr/>
        </p:nvGrpSpPr>
        <p:grpSpPr>
          <a:xfrm>
            <a:off x="11552493" y="6333208"/>
            <a:ext cx="901733" cy="874643"/>
            <a:chOff x="-577520" y="-490541"/>
            <a:chExt cx="1688215" cy="1639723"/>
          </a:xfrm>
        </p:grpSpPr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683DBAB8-1899-4B36-B764-70795FB45E2F}"/>
                </a:ext>
              </a:extLst>
            </p:cNvPr>
            <p:cNvSpPr/>
            <p:nvPr/>
          </p:nvSpPr>
          <p:spPr>
            <a:xfrm>
              <a:off x="-577520" y="-490541"/>
              <a:ext cx="1688215" cy="1639723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000"/>
            </a:solidFill>
          </p:spPr>
        </p:sp>
        <p:sp>
          <p:nvSpPr>
            <p:cNvPr id="15" name="TextBox 13">
              <a:extLst>
                <a:ext uri="{FF2B5EF4-FFF2-40B4-BE49-F238E27FC236}">
                  <a16:creationId xmlns:a16="http://schemas.microsoft.com/office/drawing/2014/main" xmlns="" id="{76F39CAA-B304-4311-82E0-115BF625EF40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12"/>
                </a:lnSpc>
              </a:pPr>
              <a:endParaRPr/>
            </a:p>
          </p:txBody>
        </p:sp>
      </p:grpSp>
      <p:sp>
        <p:nvSpPr>
          <p:cNvPr id="16" name="Freeform 2">
            <a:extLst>
              <a:ext uri="{FF2B5EF4-FFF2-40B4-BE49-F238E27FC236}">
                <a16:creationId xmlns:a16="http://schemas.microsoft.com/office/drawing/2014/main" xmlns="" id="{F6529E77-9E97-47A4-8D08-B33AA880EDAC}"/>
              </a:ext>
            </a:extLst>
          </p:cNvPr>
          <p:cNvSpPr/>
          <p:nvPr/>
        </p:nvSpPr>
        <p:spPr>
          <a:xfrm flipH="1" flipV="1">
            <a:off x="8555783" y="57087"/>
            <a:ext cx="3505645" cy="5352535"/>
          </a:xfrm>
          <a:custGeom>
            <a:avLst/>
            <a:gdLst/>
            <a:ahLst/>
            <a:cxnLst/>
            <a:rect l="l" t="t" r="r" b="b"/>
            <a:pathLst>
              <a:path w="5062925" h="6212178">
                <a:moveTo>
                  <a:pt x="5062925" y="6212178"/>
                </a:moveTo>
                <a:lnTo>
                  <a:pt x="0" y="6212178"/>
                </a:lnTo>
                <a:lnTo>
                  <a:pt x="0" y="0"/>
                </a:lnTo>
                <a:lnTo>
                  <a:pt x="5062925" y="0"/>
                </a:lnTo>
                <a:lnTo>
                  <a:pt x="5062925" y="621217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07659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en-US" sz="3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BULGULAR</a:t>
            </a:r>
          </a:p>
        </p:txBody>
      </p: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96763" y="1064602"/>
            <a:ext cx="10544054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Araştırma </a:t>
              </a:r>
              <a:r>
                <a:rPr lang="tr-TR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Sorusu </a:t>
              </a:r>
              <a:r>
                <a:rPr lang="en-US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3</a:t>
              </a:r>
              <a:endParaRPr lang="tr-TR" sz="2400" b="1" dirty="0">
                <a:solidFill>
                  <a:srgbClr val="000000"/>
                </a:solidFill>
                <a:latin typeface="TT Norms Bold"/>
                <a:ea typeface="TT Norms Bold"/>
                <a:cs typeface="TT Norms Bold"/>
                <a:sym typeface="TT Norms Bold"/>
              </a:endParaRPr>
            </a:p>
          </p:txBody>
        </p:sp>
      </p:grp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4">
              <a:lumMod val="20000"/>
              <a:lumOff val="80000"/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3" y="1754074"/>
            <a:ext cx="10544054" cy="4613596"/>
            <a:chOff x="0" y="0"/>
            <a:chExt cx="692385" cy="812092"/>
          </a:xfrm>
          <a:solidFill>
            <a:schemeClr val="bg2">
              <a:lumMod val="90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8" y="1879333"/>
            <a:ext cx="9552653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0A65335-C37B-4780-A486-1BD2AA920A6B}"/>
              </a:ext>
            </a:extLst>
          </p:cNvPr>
          <p:cNvSpPr txBox="1"/>
          <p:nvPr/>
        </p:nvSpPr>
        <p:spPr>
          <a:xfrm>
            <a:off x="4096578" y="6513833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  <p:extLst>
      <p:ext uri="{BB962C8B-B14F-4D97-AF65-F5344CB8AC3E}">
        <p14:creationId xmlns:p14="http://schemas.microsoft.com/office/powerpoint/2010/main" val="2274949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150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tr-TR" sz="2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SONUÇ ve ÖNERİLER</a:t>
            </a:r>
          </a:p>
        </p:txBody>
      </p: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68896" y="1106522"/>
            <a:ext cx="10544054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>
                <a:lnSpc>
                  <a:spcPts val="1599"/>
                </a:lnSpc>
              </a:pPr>
              <a:r>
                <a:rPr lang="tr-TR" sz="2400" b="1" dirty="0">
                  <a:solidFill>
                    <a:srgbClr val="000066"/>
                  </a:solidFill>
                  <a:latin typeface="Avenir Next LT Pro" panose="020B0504020202020204" pitchFamily="34" charset="0"/>
                  <a:ea typeface="MS Mincho" panose="02020609040205080304" pitchFamily="49" charset="-128"/>
                  <a:sym typeface="TT Norms Bold"/>
                </a:rPr>
                <a:t>Sonuç</a:t>
              </a:r>
            </a:p>
          </p:txBody>
        </p:sp>
      </p:grp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1"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4" y="1621552"/>
            <a:ext cx="10544054" cy="4613596"/>
            <a:chOff x="0" y="0"/>
            <a:chExt cx="692385" cy="812092"/>
          </a:xfrm>
          <a:solidFill>
            <a:schemeClr val="bg1">
              <a:lumMod val="95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8" y="1879333"/>
            <a:ext cx="9552653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2B88840-0FB8-44D5-8028-B27F33F93F88}"/>
              </a:ext>
            </a:extLst>
          </p:cNvPr>
          <p:cNvSpPr txBox="1"/>
          <p:nvPr/>
        </p:nvSpPr>
        <p:spPr>
          <a:xfrm>
            <a:off x="3950805" y="6430392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  <p:extLst>
      <p:ext uri="{BB962C8B-B14F-4D97-AF65-F5344CB8AC3E}">
        <p14:creationId xmlns:p14="http://schemas.microsoft.com/office/powerpoint/2010/main" val="3642793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150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en-US" sz="2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SONUÇ </a:t>
            </a:r>
            <a:r>
              <a:rPr lang="tr-TR" sz="2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ve </a:t>
            </a:r>
            <a:r>
              <a:rPr lang="en-US" sz="2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ÖNERİLER</a:t>
            </a:r>
          </a:p>
        </p:txBody>
      </p: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68896" y="1106522"/>
            <a:ext cx="10544054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>
                <a:lnSpc>
                  <a:spcPts val="1599"/>
                </a:lnSpc>
              </a:pPr>
              <a:r>
                <a:rPr lang="tr-TR" sz="2400" b="1" dirty="0">
                  <a:solidFill>
                    <a:srgbClr val="000066"/>
                  </a:solidFill>
                  <a:latin typeface="Avenir Next LT Pro" panose="020B0504020202020204" pitchFamily="34" charset="0"/>
                  <a:ea typeface="MS Mincho" panose="02020609040205080304" pitchFamily="49" charset="-128"/>
                  <a:sym typeface="TT Norms Bold"/>
                </a:rPr>
                <a:t>Öneriler</a:t>
              </a:r>
            </a:p>
          </p:txBody>
        </p:sp>
      </p:grp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1"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4" y="1621552"/>
            <a:ext cx="10544054" cy="4613596"/>
            <a:chOff x="0" y="0"/>
            <a:chExt cx="692385" cy="812092"/>
          </a:xfrm>
          <a:solidFill>
            <a:schemeClr val="bg1">
              <a:lumMod val="95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8" y="1879333"/>
            <a:ext cx="10222609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97AEC75-70B3-4687-B21A-80E300159EAC}"/>
              </a:ext>
            </a:extLst>
          </p:cNvPr>
          <p:cNvSpPr txBox="1"/>
          <p:nvPr/>
        </p:nvSpPr>
        <p:spPr>
          <a:xfrm>
            <a:off x="3911049" y="6488668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  <p:extLst>
      <p:ext uri="{BB962C8B-B14F-4D97-AF65-F5344CB8AC3E}">
        <p14:creationId xmlns:p14="http://schemas.microsoft.com/office/powerpoint/2010/main" val="2033282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3">
            <a:extLst>
              <a:ext uri="{FF2B5EF4-FFF2-40B4-BE49-F238E27FC236}">
                <a16:creationId xmlns:a16="http://schemas.microsoft.com/office/drawing/2014/main" xmlns="" id="{AEE95D47-8A51-4AD7-BFF6-B769EA622CE2}"/>
              </a:ext>
            </a:extLst>
          </p:cNvPr>
          <p:cNvGrpSpPr/>
          <p:nvPr/>
        </p:nvGrpSpPr>
        <p:grpSpPr>
          <a:xfrm>
            <a:off x="7573617" y="1278068"/>
            <a:ext cx="4401769" cy="4588997"/>
            <a:chOff x="0" y="0"/>
            <a:chExt cx="692385" cy="812092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59" name="Freeform 24">
              <a:extLst>
                <a:ext uri="{FF2B5EF4-FFF2-40B4-BE49-F238E27FC236}">
                  <a16:creationId xmlns:a16="http://schemas.microsoft.com/office/drawing/2014/main" xmlns="" id="{6CD8DB5D-3F47-4BF8-8AE8-C73FF2EB4344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60" name="TextBox 25">
              <a:extLst>
                <a:ext uri="{FF2B5EF4-FFF2-40B4-BE49-F238E27FC236}">
                  <a16:creationId xmlns:a16="http://schemas.microsoft.com/office/drawing/2014/main" xmlns="" id="{AE06ADBC-4C5E-4ADB-A386-F8F4640E2BF5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grpSp>
        <p:nvGrpSpPr>
          <p:cNvPr id="39" name="Group 8">
            <a:extLst>
              <a:ext uri="{FF2B5EF4-FFF2-40B4-BE49-F238E27FC236}">
                <a16:creationId xmlns:a16="http://schemas.microsoft.com/office/drawing/2014/main" xmlns="" id="{E3FFBA86-0E0B-4546-8C35-92715E1734AE}"/>
              </a:ext>
            </a:extLst>
          </p:cNvPr>
          <p:cNvGrpSpPr/>
          <p:nvPr/>
        </p:nvGrpSpPr>
        <p:grpSpPr>
          <a:xfrm>
            <a:off x="7573617" y="588597"/>
            <a:ext cx="4401769" cy="427181"/>
            <a:chOff x="0" y="0"/>
            <a:chExt cx="692385" cy="150700"/>
          </a:xfrm>
          <a:solidFill>
            <a:schemeClr val="accent1">
              <a:lumMod val="75000"/>
            </a:schemeClr>
          </a:solidFill>
        </p:grpSpPr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xmlns="" id="{13341653-B1FC-46DC-ADA0-0B4EDB77767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1" name="TextBox 10">
              <a:extLst>
                <a:ext uri="{FF2B5EF4-FFF2-40B4-BE49-F238E27FC236}">
                  <a16:creationId xmlns:a16="http://schemas.microsoft.com/office/drawing/2014/main" xmlns="" id="{D39977DC-D08A-41D2-B70B-57195D94A303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solidFill>
              <a:srgbClr val="0066FF"/>
            </a:solidFill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tr-TR" sz="2400" b="1" dirty="0">
                  <a:solidFill>
                    <a:schemeClr val="bg1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Sınırlılıklar</a:t>
              </a:r>
            </a:p>
          </p:txBody>
        </p:sp>
      </p:grp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37129" y="597421"/>
            <a:ext cx="6011699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tr-TR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Çıkarımlar</a:t>
              </a:r>
            </a:p>
          </p:txBody>
        </p:sp>
      </p:grpSp>
      <p:sp>
        <p:nvSpPr>
          <p:cNvPr id="52" name="TextBox 34">
            <a:extLst>
              <a:ext uri="{FF2B5EF4-FFF2-40B4-BE49-F238E27FC236}">
                <a16:creationId xmlns:a16="http://schemas.microsoft.com/office/drawing/2014/main" xmlns="" id="{318AE92D-0891-49D7-AEC8-5DD2968A28E4}"/>
              </a:ext>
            </a:extLst>
          </p:cNvPr>
          <p:cNvSpPr txBox="1"/>
          <p:nvPr/>
        </p:nvSpPr>
        <p:spPr>
          <a:xfrm>
            <a:off x="7662703" y="1403328"/>
            <a:ext cx="3987894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6">
              <a:lumMod val="20000"/>
              <a:lumOff val="80000"/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37129" y="1286893"/>
            <a:ext cx="6011699" cy="4613596"/>
            <a:chOff x="0" y="0"/>
            <a:chExt cx="692385" cy="812092"/>
          </a:xfrm>
          <a:solidFill>
            <a:schemeClr val="bg1">
              <a:lumMod val="95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06174" y="1412152"/>
            <a:ext cx="5446451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948197C-1A14-40BD-80DB-B75BF586705E}"/>
              </a:ext>
            </a:extLst>
          </p:cNvPr>
          <p:cNvSpPr txBox="1"/>
          <p:nvPr/>
        </p:nvSpPr>
        <p:spPr>
          <a:xfrm>
            <a:off x="3911048" y="6488668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  <p:grpSp>
        <p:nvGrpSpPr>
          <p:cNvPr id="24" name="Group 11">
            <a:extLst>
              <a:ext uri="{FF2B5EF4-FFF2-40B4-BE49-F238E27FC236}">
                <a16:creationId xmlns:a16="http://schemas.microsoft.com/office/drawing/2014/main" xmlns="" id="{735C901E-2B4E-4764-A395-572B03DFA861}"/>
              </a:ext>
            </a:extLst>
          </p:cNvPr>
          <p:cNvGrpSpPr/>
          <p:nvPr/>
        </p:nvGrpSpPr>
        <p:grpSpPr>
          <a:xfrm>
            <a:off x="11552493" y="6333208"/>
            <a:ext cx="901733" cy="874643"/>
            <a:chOff x="-577520" y="-490541"/>
            <a:chExt cx="1688215" cy="1639723"/>
          </a:xfrm>
        </p:grpSpPr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xmlns="" id="{A2A6D6F2-22AE-4C15-B0CD-22FDC1DC84AF}"/>
                </a:ext>
              </a:extLst>
            </p:cNvPr>
            <p:cNvSpPr/>
            <p:nvPr/>
          </p:nvSpPr>
          <p:spPr>
            <a:xfrm>
              <a:off x="-577520" y="-490541"/>
              <a:ext cx="1688215" cy="1639723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000"/>
            </a:solidFill>
          </p:spPr>
        </p:sp>
        <p:sp>
          <p:nvSpPr>
            <p:cNvPr id="26" name="TextBox 13">
              <a:extLst>
                <a:ext uri="{FF2B5EF4-FFF2-40B4-BE49-F238E27FC236}">
                  <a16:creationId xmlns:a16="http://schemas.microsoft.com/office/drawing/2014/main" xmlns="" id="{13C51B6B-E8E1-437D-AF09-5AA7B8B22F43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12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20933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150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tr-TR" sz="2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Kaynakça</a:t>
            </a:r>
          </a:p>
        </p:txBody>
      </p: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1"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4" y="775803"/>
            <a:ext cx="10544054" cy="5459345"/>
            <a:chOff x="0" y="0"/>
            <a:chExt cx="692385" cy="812092"/>
          </a:xfrm>
          <a:solidFill>
            <a:schemeClr val="bg2">
              <a:lumMod val="90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342583" y="821049"/>
            <a:ext cx="10445226" cy="18611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5091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:a16="http://schemas.microsoft.com/office/drawing/2014/main" xmlns="" id="{91F94552-03FF-4689-9B66-87E962F2CBC5}"/>
              </a:ext>
            </a:extLst>
          </p:cNvPr>
          <p:cNvSpPr txBox="1">
            <a:spLocks/>
          </p:cNvSpPr>
          <p:nvPr/>
        </p:nvSpPr>
        <p:spPr>
          <a:xfrm>
            <a:off x="676497" y="3933868"/>
            <a:ext cx="10786634" cy="75966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dirty="0"/>
              <a:t>TEŞEKKÜRLER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370700A-32FE-4C23-984A-1BDD338E4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0573C07-BF2A-4823-A1FE-7EAD63E0F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15</a:t>
            </a:fld>
            <a:endParaRPr lang="tr-T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838870F-FEBB-4E2D-9E7E-EA0CC8EB528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76498" y="1627182"/>
            <a:ext cx="10786634" cy="2306686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:a16="http://schemas.microsoft.com/office/drawing/2014/main" xmlns="" id="{16E8DBF2-E049-4160-AB47-643EF83BC760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35005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cs typeface="+mn-cs"/>
              </a:rPr>
              <a:t>Sunu hazırlarken önerilerimiz;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389185"/>
            <a:ext cx="10943493" cy="520504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sz="31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Önemli Not:  </a:t>
            </a: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Toplam sunu süresi 15 dakikadır:  (Sunu 10 dakika, Soru-cevap 5 dakika).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Vurgulanacak tüm notlar ve önemli noktalar buraya eklenebilir. Slaytlarınızı metinle doldurmaya gerek</a:t>
            </a:r>
            <a:r>
              <a:rPr lang="en-US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 </a:t>
            </a: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yok. 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Slayttan okumanın genel olarak iyi bir uygulama olmadığını unutmayınız.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Sunum için size verilen süreyi dikkate alınız (10 dakika sunu, 5 dakika soru ve cevap)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Sunumunuzda katılımcılara vermek istediğiniz mesajın açık ve net olmasına dikkat ediniz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Sunu akışını-içeriğini veriniz.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Bildiri sunumunun makale sunumu olmadığını unutmayınız.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Metin alanında yalnızca çok önemli bilgiyi veriniz.(Her slaytta 7 satır, her satırda 7 kelime kuralı)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Slaytlarınızda katılımcıların dikkatini  başka yöne çekecek ilgisiz şekil ve animasyonlar kullanmayınız.</a:t>
            </a:r>
            <a:endParaRPr lang="en-US" sz="26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 marL="0" indent="0" algn="r">
              <a:buNone/>
            </a:pPr>
            <a:r>
              <a:rPr lang="tr-TR" sz="2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Başarılar Dileriz</a:t>
            </a:r>
          </a:p>
          <a:p>
            <a:pPr marL="0" indent="0" algn="r">
              <a:buNone/>
            </a:pPr>
            <a:r>
              <a:rPr lang="tr-TR" sz="2600" b="1" dirty="0" err="1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EDUCongress</a:t>
            </a:r>
            <a:r>
              <a:rPr lang="tr-TR" sz="2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 </a:t>
            </a:r>
            <a:r>
              <a:rPr lang="tr-TR" sz="2600" b="1" dirty="0" smtClean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2025 </a:t>
            </a:r>
            <a:r>
              <a:rPr lang="tr-TR" sz="2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Düzenleme Kurulu</a:t>
            </a:r>
          </a:p>
          <a:p>
            <a:endParaRPr lang="tr-TR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D03A9B1-0628-4BA8-B55E-B2814F4F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CD46-6B6D-4BB3-B4E0-E3F5C87FEC36}" type="datetime1">
              <a:rPr lang="tr-TR" smtClean="0"/>
              <a:t>10.11.2025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84BDB05-9D9C-4313-9DED-B5FDD244C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4A1E1D4-D62E-468B-B562-BD3D0B571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2</a:t>
            </a:fld>
            <a:endParaRPr lang="tr-TR"/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xmlns="" id="{4A60E92A-292B-48BD-8326-507844FF33B0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61846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200903" y="92738"/>
            <a:ext cx="10373466" cy="132556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sz="32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cs typeface="+mn-cs"/>
              </a:rPr>
              <a:t>Sunu Akışı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00902" y="1523265"/>
            <a:ext cx="10401375" cy="467704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3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Problem Durumu</a:t>
            </a:r>
            <a:endParaRPr lang="en-US" sz="3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3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Araştırma Amacı ve Soruları</a:t>
            </a:r>
            <a:endParaRPr lang="en-US" sz="3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3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Yöntem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3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Bulgular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3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Sonuç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3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Öneriler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3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Kaynakça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6762DCD-490A-471C-83BA-86CEA483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4000-DFFF-4E63-8C49-31D5EDF1CA12}" type="datetime1">
              <a:rPr lang="tr-TR" smtClean="0"/>
              <a:t>10.11.2025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6D647A0-B405-4810-884D-7188295CE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dirty="0"/>
              <a:t>EDUCongress2025,  26-29 Kasım 2025-Antalya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2D724C-7FF5-4850-907E-C7684CF1D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9C138-BE06-431E-A708-838548B9012C}" type="slidenum">
              <a:rPr lang="tr-TR" smtClean="0"/>
              <a:t>3</a:t>
            </a:fld>
            <a:endParaRPr lang="tr-TR"/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xmlns="" id="{B0694F0D-52E3-4D26-919B-5227A732B2DF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xmlns="" id="{6E29AECA-30CC-483F-8085-4D31E5BBAF56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80149170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3">
            <a:extLst>
              <a:ext uri="{FF2B5EF4-FFF2-40B4-BE49-F238E27FC236}">
                <a16:creationId xmlns:a16="http://schemas.microsoft.com/office/drawing/2014/main" xmlns="" id="{AEE95D47-8A51-4AD7-BFF6-B769EA622CE2}"/>
              </a:ext>
            </a:extLst>
          </p:cNvPr>
          <p:cNvGrpSpPr/>
          <p:nvPr/>
        </p:nvGrpSpPr>
        <p:grpSpPr>
          <a:xfrm>
            <a:off x="5040182" y="1754074"/>
            <a:ext cx="2983688" cy="4097830"/>
            <a:chOff x="0" y="0"/>
            <a:chExt cx="692385" cy="81209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9" name="Freeform 24">
              <a:extLst>
                <a:ext uri="{FF2B5EF4-FFF2-40B4-BE49-F238E27FC236}">
                  <a16:creationId xmlns:a16="http://schemas.microsoft.com/office/drawing/2014/main" xmlns="" id="{6CD8DB5D-3F47-4BF8-8AE8-C73FF2EB4344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60" name="TextBox 25">
              <a:extLst>
                <a:ext uri="{FF2B5EF4-FFF2-40B4-BE49-F238E27FC236}">
                  <a16:creationId xmlns:a16="http://schemas.microsoft.com/office/drawing/2014/main" xmlns="" id="{AE06ADBC-4C5E-4ADB-A386-F8F4640E2BF5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792817" y="1064602"/>
            <a:ext cx="3059889" cy="381459"/>
            <a:chOff x="0" y="0"/>
            <a:chExt cx="692385" cy="1507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10" name="TextBox 10"/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en-US" sz="1333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2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en-US" sz="3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Problem</a:t>
            </a:r>
            <a:r>
              <a:rPr lang="tr-TR" sz="3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 Durumu</a:t>
            </a:r>
            <a:endParaRPr lang="en-US" sz="36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  <a:sym typeface="Forum"/>
            </a:endParaRP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xmlns="" id="{E3FFBA86-0E0B-4546-8C35-92715E1734AE}"/>
              </a:ext>
            </a:extLst>
          </p:cNvPr>
          <p:cNvGrpSpPr/>
          <p:nvPr/>
        </p:nvGrpSpPr>
        <p:grpSpPr>
          <a:xfrm>
            <a:off x="5161232" y="1064602"/>
            <a:ext cx="2862638" cy="381459"/>
            <a:chOff x="0" y="0"/>
            <a:chExt cx="692385" cy="150700"/>
          </a:xfrm>
          <a:solidFill>
            <a:schemeClr val="accent1">
              <a:lumMod val="75000"/>
            </a:schemeClr>
          </a:solidFill>
        </p:grpSpPr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xmlns="" id="{13341653-B1FC-46DC-ADA0-0B4EDB77767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1" name="TextBox 10">
              <a:extLst>
                <a:ext uri="{FF2B5EF4-FFF2-40B4-BE49-F238E27FC236}">
                  <a16:creationId xmlns:a16="http://schemas.microsoft.com/office/drawing/2014/main" xmlns="" id="{D39977DC-D08A-41D2-B70B-57195D94A303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en-US" sz="1333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2</a:t>
              </a:r>
            </a:p>
          </p:txBody>
        </p:sp>
      </p:grp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96764" y="1064602"/>
            <a:ext cx="2983688" cy="381459"/>
            <a:chOff x="0" y="0"/>
            <a:chExt cx="692385" cy="150700"/>
          </a:xfrm>
          <a:solidFill>
            <a:schemeClr val="accent2"/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en-US" sz="1333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1</a:t>
              </a:r>
            </a:p>
          </p:txBody>
        </p:sp>
      </p:grpSp>
      <p:sp>
        <p:nvSpPr>
          <p:cNvPr id="52" name="TextBox 34">
            <a:extLst>
              <a:ext uri="{FF2B5EF4-FFF2-40B4-BE49-F238E27FC236}">
                <a16:creationId xmlns:a16="http://schemas.microsoft.com/office/drawing/2014/main" xmlns="" id="{318AE92D-0891-49D7-AEC8-5DD2968A28E4}"/>
              </a:ext>
            </a:extLst>
          </p:cNvPr>
          <p:cNvSpPr txBox="1"/>
          <p:nvPr/>
        </p:nvSpPr>
        <p:spPr>
          <a:xfrm>
            <a:off x="5209227" y="1879333"/>
            <a:ext cx="2703148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grpSp>
        <p:nvGrpSpPr>
          <p:cNvPr id="62" name="Group 23">
            <a:extLst>
              <a:ext uri="{FF2B5EF4-FFF2-40B4-BE49-F238E27FC236}">
                <a16:creationId xmlns:a16="http://schemas.microsoft.com/office/drawing/2014/main" xmlns="" id="{525F3B07-E22F-4474-AF31-4C94BEB3C596}"/>
              </a:ext>
            </a:extLst>
          </p:cNvPr>
          <p:cNvGrpSpPr/>
          <p:nvPr/>
        </p:nvGrpSpPr>
        <p:grpSpPr>
          <a:xfrm>
            <a:off x="8869018" y="1754074"/>
            <a:ext cx="2983688" cy="4097830"/>
            <a:chOff x="0" y="0"/>
            <a:chExt cx="692385" cy="812092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xmlns="" id="{D1778F74-2601-4F74-8DEF-90E767FA2A6F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64" name="TextBox 25">
              <a:extLst>
                <a:ext uri="{FF2B5EF4-FFF2-40B4-BE49-F238E27FC236}">
                  <a16:creationId xmlns:a16="http://schemas.microsoft.com/office/drawing/2014/main" xmlns="" id="{13DBDA2C-640E-4D31-8784-43E6AD2FEE13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65" name="TextBox 34">
            <a:extLst>
              <a:ext uri="{FF2B5EF4-FFF2-40B4-BE49-F238E27FC236}">
                <a16:creationId xmlns:a16="http://schemas.microsoft.com/office/drawing/2014/main" xmlns="" id="{A34C7967-535F-4F2E-ABBE-68B5726B9C32}"/>
              </a:ext>
            </a:extLst>
          </p:cNvPr>
          <p:cNvSpPr txBox="1"/>
          <p:nvPr/>
        </p:nvSpPr>
        <p:spPr>
          <a:xfrm>
            <a:off x="9054708" y="1845836"/>
            <a:ext cx="2703148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4" y="1754074"/>
            <a:ext cx="2983688" cy="4097830"/>
            <a:chOff x="0" y="0"/>
            <a:chExt cx="692385" cy="812092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9" y="1879333"/>
            <a:ext cx="2703148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C42B5FDE-2526-4199-B172-8E01D15C4BBD}"/>
              </a:ext>
            </a:extLst>
          </p:cNvPr>
          <p:cNvSpPr txBox="1"/>
          <p:nvPr/>
        </p:nvSpPr>
        <p:spPr>
          <a:xfrm>
            <a:off x="3785153" y="6513833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1190076" y="430698"/>
            <a:ext cx="3475230" cy="539686"/>
            <a:chOff x="0" y="0"/>
            <a:chExt cx="692385" cy="1507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10" name="TextBox 10"/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>
                <a:lnSpc>
                  <a:spcPts val="4349"/>
                </a:lnSpc>
              </a:pPr>
              <a:r>
                <a:rPr lang="tr-TR" sz="2800" b="1" dirty="0">
                  <a:solidFill>
                    <a:srgbClr val="000066"/>
                  </a:solidFill>
                  <a:latin typeface="Avenir Next LT Pro" panose="020B0504020202020204" pitchFamily="34" charset="0"/>
                  <a:ea typeface="MS Mincho" panose="02020609040205080304" pitchFamily="49" charset="-128"/>
                  <a:sym typeface="Forum"/>
                </a:rPr>
                <a:t>Araştırmanın Amacı</a:t>
              </a:r>
            </a:p>
          </p:txBody>
        </p:sp>
      </p:grpSp>
      <p:grpSp>
        <p:nvGrpSpPr>
          <p:cNvPr id="62" name="Group 23">
            <a:extLst>
              <a:ext uri="{FF2B5EF4-FFF2-40B4-BE49-F238E27FC236}">
                <a16:creationId xmlns:a16="http://schemas.microsoft.com/office/drawing/2014/main" xmlns="" id="{525F3B07-E22F-4474-AF31-4C94BEB3C596}"/>
              </a:ext>
            </a:extLst>
          </p:cNvPr>
          <p:cNvGrpSpPr/>
          <p:nvPr/>
        </p:nvGrpSpPr>
        <p:grpSpPr>
          <a:xfrm>
            <a:off x="1159189" y="1509496"/>
            <a:ext cx="2983688" cy="4097830"/>
            <a:chOff x="0" y="0"/>
            <a:chExt cx="692385" cy="812092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xmlns="" id="{D1778F74-2601-4F74-8DEF-90E767FA2A6F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64" name="TextBox 25">
              <a:extLst>
                <a:ext uri="{FF2B5EF4-FFF2-40B4-BE49-F238E27FC236}">
                  <a16:creationId xmlns:a16="http://schemas.microsoft.com/office/drawing/2014/main" xmlns="" id="{13DBDA2C-640E-4D31-8784-43E6AD2FEE13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65" name="TextBox 34">
            <a:extLst>
              <a:ext uri="{FF2B5EF4-FFF2-40B4-BE49-F238E27FC236}">
                <a16:creationId xmlns:a16="http://schemas.microsoft.com/office/drawing/2014/main" xmlns="" id="{A34C7967-535F-4F2E-ABBE-68B5726B9C32}"/>
              </a:ext>
            </a:extLst>
          </p:cNvPr>
          <p:cNvSpPr txBox="1"/>
          <p:nvPr/>
        </p:nvSpPr>
        <p:spPr>
          <a:xfrm>
            <a:off x="1368447" y="1593391"/>
            <a:ext cx="2703148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1" y="58276"/>
            <a:ext cx="2983689" cy="557657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76950" y="58276"/>
            <a:ext cx="901733" cy="6274932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txBody>
          <a:bodyPr vert="horz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29" name="Group 11">
            <a:extLst>
              <a:ext uri="{FF2B5EF4-FFF2-40B4-BE49-F238E27FC236}">
                <a16:creationId xmlns:a16="http://schemas.microsoft.com/office/drawing/2014/main" xmlns="" id="{068FDE32-1B08-4AFC-B70A-A2EAD3311BF2}"/>
              </a:ext>
            </a:extLst>
          </p:cNvPr>
          <p:cNvGrpSpPr/>
          <p:nvPr/>
        </p:nvGrpSpPr>
        <p:grpSpPr>
          <a:xfrm>
            <a:off x="11552493" y="6333208"/>
            <a:ext cx="901733" cy="874643"/>
            <a:chOff x="-577520" y="-490541"/>
            <a:chExt cx="1688215" cy="1639723"/>
          </a:xfrm>
        </p:grpSpPr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xmlns="" id="{00C6B531-C7E4-4F35-B6CB-7190AB537735}"/>
                </a:ext>
              </a:extLst>
            </p:cNvPr>
            <p:cNvSpPr/>
            <p:nvPr/>
          </p:nvSpPr>
          <p:spPr>
            <a:xfrm>
              <a:off x="-577520" y="-490541"/>
              <a:ext cx="1688215" cy="1639723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000"/>
            </a:solidFill>
          </p:spPr>
        </p:sp>
        <p:sp>
          <p:nvSpPr>
            <p:cNvPr id="31" name="TextBox 13">
              <a:extLst>
                <a:ext uri="{FF2B5EF4-FFF2-40B4-BE49-F238E27FC236}">
                  <a16:creationId xmlns:a16="http://schemas.microsoft.com/office/drawing/2014/main" xmlns="" id="{C33792B2-3807-47B8-88EF-B4B3786CB661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12"/>
                </a:lnSpc>
              </a:pPr>
              <a:endParaRPr/>
            </a:p>
          </p:txBody>
        </p:sp>
      </p:grpSp>
      <p:grpSp>
        <p:nvGrpSpPr>
          <p:cNvPr id="82" name="Group 3">
            <a:extLst>
              <a:ext uri="{FF2B5EF4-FFF2-40B4-BE49-F238E27FC236}">
                <a16:creationId xmlns:a16="http://schemas.microsoft.com/office/drawing/2014/main" xmlns="" id="{EC44D49E-8E29-4F22-B493-D7439017A627}"/>
              </a:ext>
            </a:extLst>
          </p:cNvPr>
          <p:cNvGrpSpPr/>
          <p:nvPr/>
        </p:nvGrpSpPr>
        <p:grpSpPr>
          <a:xfrm>
            <a:off x="5061579" y="1240936"/>
            <a:ext cx="524212" cy="537121"/>
            <a:chOff x="2534" y="-189"/>
            <a:chExt cx="812800" cy="812800"/>
          </a:xfrm>
        </p:grpSpPr>
        <p:sp>
          <p:nvSpPr>
            <p:cNvPr id="83" name="Freeform 4">
              <a:extLst>
                <a:ext uri="{FF2B5EF4-FFF2-40B4-BE49-F238E27FC236}">
                  <a16:creationId xmlns:a16="http://schemas.microsoft.com/office/drawing/2014/main" xmlns="" id="{78E33B8F-0BA9-4DF1-87C4-B7B9AA7EA3AF}"/>
                </a:ext>
              </a:extLst>
            </p:cNvPr>
            <p:cNvSpPr/>
            <p:nvPr/>
          </p:nvSpPr>
          <p:spPr>
            <a:xfrm>
              <a:off x="2534" y="-18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159FF"/>
            </a:solidFill>
          </p:spPr>
        </p:sp>
        <p:sp>
          <p:nvSpPr>
            <p:cNvPr id="84" name="TextBox 5">
              <a:extLst>
                <a:ext uri="{FF2B5EF4-FFF2-40B4-BE49-F238E27FC236}">
                  <a16:creationId xmlns:a16="http://schemas.microsoft.com/office/drawing/2014/main" xmlns="" id="{4CA2E795-F7ED-428A-B694-9B1C0F6D6E6F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1600" spc="240" dirty="0">
                  <a:solidFill>
                    <a:srgbClr val="F8F8F8"/>
                  </a:solidFill>
                  <a:latin typeface="Open Sans"/>
                  <a:ea typeface="Open Sans"/>
                  <a:cs typeface="Open Sans"/>
                  <a:sym typeface="Open Sans"/>
                </a:rPr>
                <a:t>1</a:t>
              </a:r>
            </a:p>
          </p:txBody>
        </p:sp>
      </p:grpSp>
      <p:sp>
        <p:nvSpPr>
          <p:cNvPr id="85" name="TextBox 24">
            <a:extLst>
              <a:ext uri="{FF2B5EF4-FFF2-40B4-BE49-F238E27FC236}">
                <a16:creationId xmlns:a16="http://schemas.microsoft.com/office/drawing/2014/main" xmlns="" id="{52EE33B6-5EB3-4355-8112-98A53D8BB74A}"/>
              </a:ext>
            </a:extLst>
          </p:cNvPr>
          <p:cNvSpPr txBox="1"/>
          <p:nvPr/>
        </p:nvSpPr>
        <p:spPr>
          <a:xfrm>
            <a:off x="5698335" y="1218538"/>
            <a:ext cx="6206735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8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grpSp>
        <p:nvGrpSpPr>
          <p:cNvPr id="86" name="Group 3">
            <a:extLst>
              <a:ext uri="{FF2B5EF4-FFF2-40B4-BE49-F238E27FC236}">
                <a16:creationId xmlns:a16="http://schemas.microsoft.com/office/drawing/2014/main" xmlns="" id="{964B2723-B598-4267-BE06-35B460223D4A}"/>
              </a:ext>
            </a:extLst>
          </p:cNvPr>
          <p:cNvGrpSpPr/>
          <p:nvPr/>
        </p:nvGrpSpPr>
        <p:grpSpPr>
          <a:xfrm>
            <a:off x="5058311" y="2308059"/>
            <a:ext cx="524212" cy="537121"/>
            <a:chOff x="2534" y="-189"/>
            <a:chExt cx="812800" cy="812800"/>
          </a:xfrm>
        </p:grpSpPr>
        <p:sp>
          <p:nvSpPr>
            <p:cNvPr id="87" name="Freeform 4">
              <a:extLst>
                <a:ext uri="{FF2B5EF4-FFF2-40B4-BE49-F238E27FC236}">
                  <a16:creationId xmlns:a16="http://schemas.microsoft.com/office/drawing/2014/main" xmlns="" id="{0DB46529-2A63-4C2E-A813-84ACBE2BE9CB}"/>
                </a:ext>
              </a:extLst>
            </p:cNvPr>
            <p:cNvSpPr/>
            <p:nvPr/>
          </p:nvSpPr>
          <p:spPr>
            <a:xfrm>
              <a:off x="2534" y="-18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159FF"/>
            </a:solidFill>
          </p:spPr>
        </p:sp>
        <p:sp>
          <p:nvSpPr>
            <p:cNvPr id="88" name="TextBox 5">
              <a:extLst>
                <a:ext uri="{FF2B5EF4-FFF2-40B4-BE49-F238E27FC236}">
                  <a16:creationId xmlns:a16="http://schemas.microsoft.com/office/drawing/2014/main" xmlns="" id="{005D7B5D-D7E9-4842-80A8-D38A9FBBBA42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1600" spc="240" dirty="0">
                  <a:solidFill>
                    <a:srgbClr val="F8F8F8"/>
                  </a:solidFill>
                  <a:latin typeface="Open Sans"/>
                  <a:ea typeface="Open Sans"/>
                  <a:cs typeface="Open Sans"/>
                  <a:sym typeface="Open Sans"/>
                </a:rPr>
                <a:t>2</a:t>
              </a:r>
            </a:p>
          </p:txBody>
        </p:sp>
      </p:grpSp>
      <p:sp>
        <p:nvSpPr>
          <p:cNvPr id="89" name="TextBox 24">
            <a:extLst>
              <a:ext uri="{FF2B5EF4-FFF2-40B4-BE49-F238E27FC236}">
                <a16:creationId xmlns:a16="http://schemas.microsoft.com/office/drawing/2014/main" xmlns="" id="{3FEB2B4A-0A58-4B60-AD43-255287ABEF92}"/>
              </a:ext>
            </a:extLst>
          </p:cNvPr>
          <p:cNvSpPr txBox="1"/>
          <p:nvPr/>
        </p:nvSpPr>
        <p:spPr>
          <a:xfrm>
            <a:off x="5731287" y="2297163"/>
            <a:ext cx="6206735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8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grpSp>
        <p:nvGrpSpPr>
          <p:cNvPr id="90" name="Group 3">
            <a:extLst>
              <a:ext uri="{FF2B5EF4-FFF2-40B4-BE49-F238E27FC236}">
                <a16:creationId xmlns:a16="http://schemas.microsoft.com/office/drawing/2014/main" xmlns="" id="{CA9F9A11-403F-4D00-A9D5-5AC00EE3E071}"/>
              </a:ext>
            </a:extLst>
          </p:cNvPr>
          <p:cNvGrpSpPr/>
          <p:nvPr/>
        </p:nvGrpSpPr>
        <p:grpSpPr>
          <a:xfrm>
            <a:off x="5095915" y="3429000"/>
            <a:ext cx="524212" cy="537121"/>
            <a:chOff x="2534" y="-189"/>
            <a:chExt cx="812800" cy="812800"/>
          </a:xfrm>
        </p:grpSpPr>
        <p:sp>
          <p:nvSpPr>
            <p:cNvPr id="91" name="Freeform 4">
              <a:extLst>
                <a:ext uri="{FF2B5EF4-FFF2-40B4-BE49-F238E27FC236}">
                  <a16:creationId xmlns:a16="http://schemas.microsoft.com/office/drawing/2014/main" xmlns="" id="{90E54283-8BBA-43A2-A8DD-E2A6A610E5E8}"/>
                </a:ext>
              </a:extLst>
            </p:cNvPr>
            <p:cNvSpPr/>
            <p:nvPr/>
          </p:nvSpPr>
          <p:spPr>
            <a:xfrm>
              <a:off x="2534" y="-18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159FF"/>
            </a:solidFill>
          </p:spPr>
        </p:sp>
        <p:sp>
          <p:nvSpPr>
            <p:cNvPr id="92" name="TextBox 5">
              <a:extLst>
                <a:ext uri="{FF2B5EF4-FFF2-40B4-BE49-F238E27FC236}">
                  <a16:creationId xmlns:a16="http://schemas.microsoft.com/office/drawing/2014/main" xmlns="" id="{ACCCC77F-EC44-4EB8-A7B1-350881543FE4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1600" spc="240" dirty="0">
                  <a:solidFill>
                    <a:srgbClr val="F8F8F8"/>
                  </a:solidFill>
                  <a:latin typeface="Open Sans"/>
                  <a:ea typeface="Open Sans"/>
                  <a:cs typeface="Open Sans"/>
                  <a:sym typeface="Open Sans"/>
                </a:rPr>
                <a:t>3</a:t>
              </a:r>
            </a:p>
          </p:txBody>
        </p:sp>
      </p:grpSp>
      <p:sp>
        <p:nvSpPr>
          <p:cNvPr id="93" name="TextBox 24">
            <a:extLst>
              <a:ext uri="{FF2B5EF4-FFF2-40B4-BE49-F238E27FC236}">
                <a16:creationId xmlns:a16="http://schemas.microsoft.com/office/drawing/2014/main" xmlns="" id="{13A16A5C-254B-4F99-A4D3-9E348662651A}"/>
              </a:ext>
            </a:extLst>
          </p:cNvPr>
          <p:cNvSpPr txBox="1"/>
          <p:nvPr/>
        </p:nvSpPr>
        <p:spPr>
          <a:xfrm>
            <a:off x="5740483" y="3348496"/>
            <a:ext cx="6257514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8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grpSp>
        <p:nvGrpSpPr>
          <p:cNvPr id="94" name="Group 3">
            <a:extLst>
              <a:ext uri="{FF2B5EF4-FFF2-40B4-BE49-F238E27FC236}">
                <a16:creationId xmlns:a16="http://schemas.microsoft.com/office/drawing/2014/main" xmlns="" id="{EA892A4D-745C-4A41-84F6-09CE16F7CD41}"/>
              </a:ext>
            </a:extLst>
          </p:cNvPr>
          <p:cNvGrpSpPr/>
          <p:nvPr/>
        </p:nvGrpSpPr>
        <p:grpSpPr>
          <a:xfrm>
            <a:off x="5105822" y="4342392"/>
            <a:ext cx="524212" cy="537121"/>
            <a:chOff x="2534" y="-189"/>
            <a:chExt cx="812800" cy="812800"/>
          </a:xfrm>
        </p:grpSpPr>
        <p:sp>
          <p:nvSpPr>
            <p:cNvPr id="95" name="Freeform 4">
              <a:extLst>
                <a:ext uri="{FF2B5EF4-FFF2-40B4-BE49-F238E27FC236}">
                  <a16:creationId xmlns:a16="http://schemas.microsoft.com/office/drawing/2014/main" xmlns="" id="{44DC8783-E125-4C3F-9573-AFA9FDC9BB0A}"/>
                </a:ext>
              </a:extLst>
            </p:cNvPr>
            <p:cNvSpPr/>
            <p:nvPr/>
          </p:nvSpPr>
          <p:spPr>
            <a:xfrm>
              <a:off x="2534" y="-18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159FF"/>
            </a:solidFill>
          </p:spPr>
        </p:sp>
        <p:sp>
          <p:nvSpPr>
            <p:cNvPr id="96" name="TextBox 5">
              <a:extLst>
                <a:ext uri="{FF2B5EF4-FFF2-40B4-BE49-F238E27FC236}">
                  <a16:creationId xmlns:a16="http://schemas.microsoft.com/office/drawing/2014/main" xmlns="" id="{83701004-10D3-4EA1-9420-6E75C026D5A9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1600" spc="240" dirty="0">
                  <a:solidFill>
                    <a:srgbClr val="F8F8F8"/>
                  </a:solidFill>
                  <a:latin typeface="Open Sans"/>
                  <a:ea typeface="Open Sans"/>
                  <a:cs typeface="Open Sans"/>
                  <a:sym typeface="Open Sans"/>
                </a:rPr>
                <a:t>4</a:t>
              </a:r>
            </a:p>
          </p:txBody>
        </p:sp>
      </p:grpSp>
      <p:sp>
        <p:nvSpPr>
          <p:cNvPr id="97" name="TextBox 24">
            <a:extLst>
              <a:ext uri="{FF2B5EF4-FFF2-40B4-BE49-F238E27FC236}">
                <a16:creationId xmlns:a16="http://schemas.microsoft.com/office/drawing/2014/main" xmlns="" id="{233FF2FE-D920-4FC0-B893-45166012E5AD}"/>
              </a:ext>
            </a:extLst>
          </p:cNvPr>
          <p:cNvSpPr txBox="1"/>
          <p:nvPr/>
        </p:nvSpPr>
        <p:spPr>
          <a:xfrm>
            <a:off x="5740483" y="4342392"/>
            <a:ext cx="5382017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8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grpSp>
        <p:nvGrpSpPr>
          <p:cNvPr id="98" name="Group 3">
            <a:extLst>
              <a:ext uri="{FF2B5EF4-FFF2-40B4-BE49-F238E27FC236}">
                <a16:creationId xmlns:a16="http://schemas.microsoft.com/office/drawing/2014/main" xmlns="" id="{BFEC605D-3F51-423E-99C0-CEFD1DA9686D}"/>
              </a:ext>
            </a:extLst>
          </p:cNvPr>
          <p:cNvGrpSpPr/>
          <p:nvPr/>
        </p:nvGrpSpPr>
        <p:grpSpPr>
          <a:xfrm>
            <a:off x="5109090" y="5244393"/>
            <a:ext cx="524212" cy="537121"/>
            <a:chOff x="2534" y="-189"/>
            <a:chExt cx="812800" cy="812800"/>
          </a:xfrm>
        </p:grpSpPr>
        <p:sp>
          <p:nvSpPr>
            <p:cNvPr id="99" name="Freeform 4">
              <a:extLst>
                <a:ext uri="{FF2B5EF4-FFF2-40B4-BE49-F238E27FC236}">
                  <a16:creationId xmlns:a16="http://schemas.microsoft.com/office/drawing/2014/main" xmlns="" id="{6D484647-E79A-48C9-B808-69F2ED708456}"/>
                </a:ext>
              </a:extLst>
            </p:cNvPr>
            <p:cNvSpPr/>
            <p:nvPr/>
          </p:nvSpPr>
          <p:spPr>
            <a:xfrm>
              <a:off x="2534" y="-18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159FF"/>
            </a:solidFill>
          </p:spPr>
        </p:sp>
        <p:sp>
          <p:nvSpPr>
            <p:cNvPr id="100" name="TextBox 5">
              <a:extLst>
                <a:ext uri="{FF2B5EF4-FFF2-40B4-BE49-F238E27FC236}">
                  <a16:creationId xmlns:a16="http://schemas.microsoft.com/office/drawing/2014/main" xmlns="" id="{D51D1074-B9E0-4B95-ACA8-8FECAEA5B19B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1600" spc="240" dirty="0">
                  <a:solidFill>
                    <a:srgbClr val="F8F8F8"/>
                  </a:solidFill>
                  <a:latin typeface="Open Sans"/>
                  <a:ea typeface="Open Sans"/>
                  <a:cs typeface="Open Sans"/>
                  <a:sym typeface="Open Sans"/>
                </a:rPr>
                <a:t>5</a:t>
              </a:r>
            </a:p>
          </p:txBody>
        </p:sp>
      </p:grpSp>
      <p:sp>
        <p:nvSpPr>
          <p:cNvPr id="101" name="TextBox 24">
            <a:extLst>
              <a:ext uri="{FF2B5EF4-FFF2-40B4-BE49-F238E27FC236}">
                <a16:creationId xmlns:a16="http://schemas.microsoft.com/office/drawing/2014/main" xmlns="" id="{4FA4B0A4-C566-4AA4-A947-F238ABDD5E85}"/>
              </a:ext>
            </a:extLst>
          </p:cNvPr>
          <p:cNvSpPr txBox="1"/>
          <p:nvPr/>
        </p:nvSpPr>
        <p:spPr>
          <a:xfrm>
            <a:off x="5745846" y="5221995"/>
            <a:ext cx="6206735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8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105" name="TextBox 10">
            <a:extLst>
              <a:ext uri="{FF2B5EF4-FFF2-40B4-BE49-F238E27FC236}">
                <a16:creationId xmlns:a16="http://schemas.microsoft.com/office/drawing/2014/main" xmlns="" id="{15DC7A76-3D92-4E84-BDF3-50C081A5FC12}"/>
              </a:ext>
            </a:extLst>
          </p:cNvPr>
          <p:cNvSpPr txBox="1"/>
          <p:nvPr/>
        </p:nvSpPr>
        <p:spPr>
          <a:xfrm>
            <a:off x="5716726" y="427048"/>
            <a:ext cx="5991570" cy="38145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lIns="33867" tIns="33867" rIns="33867" bIns="33867" rtlCol="0" anchor="ctr"/>
          <a:lstStyle/>
          <a:p>
            <a:pPr>
              <a:lnSpc>
                <a:spcPts val="4349"/>
              </a:lnSpc>
            </a:pPr>
            <a:r>
              <a:rPr lang="tr-TR" sz="28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Araştırma</a:t>
            </a:r>
            <a:r>
              <a:rPr lang="tr-TR" sz="20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 Soruları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73BD734B-1BDD-47D6-93B4-8B3A74A389E8}"/>
              </a:ext>
            </a:extLst>
          </p:cNvPr>
          <p:cNvSpPr txBox="1"/>
          <p:nvPr/>
        </p:nvSpPr>
        <p:spPr>
          <a:xfrm>
            <a:off x="3214758" y="6488668"/>
            <a:ext cx="6228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  <p:extLst>
      <p:ext uri="{BB962C8B-B14F-4D97-AF65-F5344CB8AC3E}">
        <p14:creationId xmlns:p14="http://schemas.microsoft.com/office/powerpoint/2010/main" val="2753767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3">
            <a:extLst>
              <a:ext uri="{FF2B5EF4-FFF2-40B4-BE49-F238E27FC236}">
                <a16:creationId xmlns:a16="http://schemas.microsoft.com/office/drawing/2014/main" xmlns="" id="{AEE95D47-8A51-4AD7-BFF6-B769EA622CE2}"/>
              </a:ext>
            </a:extLst>
          </p:cNvPr>
          <p:cNvGrpSpPr/>
          <p:nvPr/>
        </p:nvGrpSpPr>
        <p:grpSpPr>
          <a:xfrm>
            <a:off x="6776217" y="1778672"/>
            <a:ext cx="5183870" cy="4588997"/>
            <a:chOff x="0" y="0"/>
            <a:chExt cx="692385" cy="812092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9" name="Freeform 24">
              <a:extLst>
                <a:ext uri="{FF2B5EF4-FFF2-40B4-BE49-F238E27FC236}">
                  <a16:creationId xmlns:a16="http://schemas.microsoft.com/office/drawing/2014/main" xmlns="" id="{6CD8DB5D-3F47-4BF8-8AE8-C73FF2EB4344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60" name="TextBox 25">
              <a:extLst>
                <a:ext uri="{FF2B5EF4-FFF2-40B4-BE49-F238E27FC236}">
                  <a16:creationId xmlns:a16="http://schemas.microsoft.com/office/drawing/2014/main" xmlns="" id="{AE06ADBC-4C5E-4ADB-A386-F8F4640E2BF5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en-US" sz="3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YÖNTEM</a:t>
            </a: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xmlns="" id="{E3FFBA86-0E0B-4546-8C35-92715E1734AE}"/>
              </a:ext>
            </a:extLst>
          </p:cNvPr>
          <p:cNvGrpSpPr/>
          <p:nvPr/>
        </p:nvGrpSpPr>
        <p:grpSpPr>
          <a:xfrm>
            <a:off x="6776217" y="1089201"/>
            <a:ext cx="5183870" cy="427181"/>
            <a:chOff x="0" y="0"/>
            <a:chExt cx="692385" cy="15070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xmlns="" id="{13341653-B1FC-46DC-ADA0-0B4EDB77767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1" name="TextBox 10">
              <a:extLst>
                <a:ext uri="{FF2B5EF4-FFF2-40B4-BE49-F238E27FC236}">
                  <a16:creationId xmlns:a16="http://schemas.microsoft.com/office/drawing/2014/main" xmlns="" id="{D39977DC-D08A-41D2-B70B-57195D94A303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tr-TR" sz="2400" b="1" dirty="0">
                  <a:latin typeface="TT Norms Bold"/>
                  <a:ea typeface="TT Norms Bold"/>
                  <a:cs typeface="TT Norms Bold"/>
                  <a:sym typeface="TT Norms Bold"/>
                </a:rPr>
                <a:t>Örneklem/Katılımcılar</a:t>
              </a:r>
            </a:p>
          </p:txBody>
        </p:sp>
      </p:grp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96763" y="1064602"/>
            <a:ext cx="5044401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tr-TR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Araştırma Modeli</a:t>
              </a:r>
            </a:p>
          </p:txBody>
        </p:sp>
      </p:grpSp>
      <p:sp>
        <p:nvSpPr>
          <p:cNvPr id="52" name="TextBox 34">
            <a:extLst>
              <a:ext uri="{FF2B5EF4-FFF2-40B4-BE49-F238E27FC236}">
                <a16:creationId xmlns:a16="http://schemas.microsoft.com/office/drawing/2014/main" xmlns="" id="{318AE92D-0891-49D7-AEC8-5DD2968A28E4}"/>
              </a:ext>
            </a:extLst>
          </p:cNvPr>
          <p:cNvSpPr txBox="1"/>
          <p:nvPr/>
        </p:nvSpPr>
        <p:spPr>
          <a:xfrm>
            <a:off x="6945261" y="1903932"/>
            <a:ext cx="4696459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6">
              <a:lumMod val="20000"/>
              <a:lumOff val="80000"/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3" y="1754074"/>
            <a:ext cx="5044401" cy="4613596"/>
            <a:chOff x="0" y="0"/>
            <a:chExt cx="692385" cy="81209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8" y="1879333"/>
            <a:ext cx="4570103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b="1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BAA07EA-8E3B-4FF9-942D-EA09E14E4EC6}"/>
              </a:ext>
            </a:extLst>
          </p:cNvPr>
          <p:cNvSpPr txBox="1"/>
          <p:nvPr/>
        </p:nvSpPr>
        <p:spPr>
          <a:xfrm>
            <a:off x="4421257" y="6513833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  <p:extLst>
      <p:ext uri="{BB962C8B-B14F-4D97-AF65-F5344CB8AC3E}">
        <p14:creationId xmlns:p14="http://schemas.microsoft.com/office/powerpoint/2010/main" val="321283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3">
            <a:extLst>
              <a:ext uri="{FF2B5EF4-FFF2-40B4-BE49-F238E27FC236}">
                <a16:creationId xmlns:a16="http://schemas.microsoft.com/office/drawing/2014/main" xmlns="" id="{AEE95D47-8A51-4AD7-BFF6-B769EA622CE2}"/>
              </a:ext>
            </a:extLst>
          </p:cNvPr>
          <p:cNvGrpSpPr/>
          <p:nvPr/>
        </p:nvGrpSpPr>
        <p:grpSpPr>
          <a:xfrm>
            <a:off x="7633251" y="1745249"/>
            <a:ext cx="4401769" cy="4588997"/>
            <a:chOff x="0" y="0"/>
            <a:chExt cx="692385" cy="812092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59" name="Freeform 24">
              <a:extLst>
                <a:ext uri="{FF2B5EF4-FFF2-40B4-BE49-F238E27FC236}">
                  <a16:creationId xmlns:a16="http://schemas.microsoft.com/office/drawing/2014/main" xmlns="" id="{6CD8DB5D-3F47-4BF8-8AE8-C73FF2EB4344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60" name="TextBox 25">
              <a:extLst>
                <a:ext uri="{FF2B5EF4-FFF2-40B4-BE49-F238E27FC236}">
                  <a16:creationId xmlns:a16="http://schemas.microsoft.com/office/drawing/2014/main" xmlns="" id="{AE06ADBC-4C5E-4ADB-A386-F8F4640E2BF5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en-US" sz="3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YÖNTEM</a:t>
            </a:r>
          </a:p>
        </p:txBody>
      </p:sp>
      <p:grpSp>
        <p:nvGrpSpPr>
          <p:cNvPr id="39" name="Group 8">
            <a:extLst>
              <a:ext uri="{FF2B5EF4-FFF2-40B4-BE49-F238E27FC236}">
                <a16:creationId xmlns:a16="http://schemas.microsoft.com/office/drawing/2014/main" xmlns="" id="{E3FFBA86-0E0B-4546-8C35-92715E1734AE}"/>
              </a:ext>
            </a:extLst>
          </p:cNvPr>
          <p:cNvGrpSpPr/>
          <p:nvPr/>
        </p:nvGrpSpPr>
        <p:grpSpPr>
          <a:xfrm>
            <a:off x="7633251" y="1055778"/>
            <a:ext cx="4401769" cy="427181"/>
            <a:chOff x="0" y="0"/>
            <a:chExt cx="692385" cy="150700"/>
          </a:xfrm>
          <a:solidFill>
            <a:schemeClr val="accent1">
              <a:lumMod val="75000"/>
            </a:schemeClr>
          </a:solidFill>
        </p:grpSpPr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xmlns="" id="{13341653-B1FC-46DC-ADA0-0B4EDB77767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1" name="TextBox 10">
              <a:extLst>
                <a:ext uri="{FF2B5EF4-FFF2-40B4-BE49-F238E27FC236}">
                  <a16:creationId xmlns:a16="http://schemas.microsoft.com/office/drawing/2014/main" xmlns="" id="{D39977DC-D08A-41D2-B70B-57195D94A303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solidFill>
              <a:srgbClr val="0066FF"/>
            </a:solidFill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tr-TR" sz="2400" b="1" dirty="0">
                  <a:solidFill>
                    <a:schemeClr val="bg1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Verilerin Analizi</a:t>
              </a:r>
            </a:p>
          </p:txBody>
        </p:sp>
      </p:grp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96763" y="1064602"/>
            <a:ext cx="6011699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tr-TR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Veri Toplama Aracı ve </a:t>
              </a:r>
              <a:r>
                <a:rPr lang="tr-TR" sz="2400" b="1" dirty="0" err="1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Uygulam</a:t>
              </a:r>
              <a:r>
                <a:rPr lang="en-US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a</a:t>
              </a:r>
              <a:endParaRPr lang="tr-TR" sz="2400" b="1" dirty="0">
                <a:solidFill>
                  <a:srgbClr val="000000"/>
                </a:solidFill>
                <a:latin typeface="TT Norms Bold"/>
                <a:ea typeface="TT Norms Bold"/>
                <a:cs typeface="TT Norms Bold"/>
                <a:sym typeface="TT Norms Bold"/>
              </a:endParaRPr>
            </a:p>
          </p:txBody>
        </p:sp>
      </p:grpSp>
      <p:sp>
        <p:nvSpPr>
          <p:cNvPr id="52" name="TextBox 34">
            <a:extLst>
              <a:ext uri="{FF2B5EF4-FFF2-40B4-BE49-F238E27FC236}">
                <a16:creationId xmlns:a16="http://schemas.microsoft.com/office/drawing/2014/main" xmlns="" id="{318AE92D-0891-49D7-AEC8-5DD2968A28E4}"/>
              </a:ext>
            </a:extLst>
          </p:cNvPr>
          <p:cNvSpPr txBox="1"/>
          <p:nvPr/>
        </p:nvSpPr>
        <p:spPr>
          <a:xfrm>
            <a:off x="7722337" y="1870509"/>
            <a:ext cx="3987894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6">
              <a:lumMod val="20000"/>
              <a:lumOff val="80000"/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3" y="1754074"/>
            <a:ext cx="6011699" cy="4613596"/>
            <a:chOff x="0" y="0"/>
            <a:chExt cx="692385" cy="812092"/>
          </a:xfrm>
          <a:solidFill>
            <a:schemeClr val="bg1">
              <a:lumMod val="95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8" y="1879333"/>
            <a:ext cx="5446451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948197C-1A14-40BD-80DB-B75BF586705E}"/>
              </a:ext>
            </a:extLst>
          </p:cNvPr>
          <p:cNvSpPr txBox="1"/>
          <p:nvPr/>
        </p:nvSpPr>
        <p:spPr>
          <a:xfrm>
            <a:off x="3516186" y="6398079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  <p:grpSp>
        <p:nvGrpSpPr>
          <p:cNvPr id="24" name="Group 11">
            <a:extLst>
              <a:ext uri="{FF2B5EF4-FFF2-40B4-BE49-F238E27FC236}">
                <a16:creationId xmlns:a16="http://schemas.microsoft.com/office/drawing/2014/main" xmlns="" id="{DD2A5E14-658E-482F-B0B4-DB39562B2EA8}"/>
              </a:ext>
            </a:extLst>
          </p:cNvPr>
          <p:cNvGrpSpPr/>
          <p:nvPr/>
        </p:nvGrpSpPr>
        <p:grpSpPr>
          <a:xfrm>
            <a:off x="11552493" y="6333208"/>
            <a:ext cx="901733" cy="874643"/>
            <a:chOff x="-577520" y="-490541"/>
            <a:chExt cx="1688215" cy="1639723"/>
          </a:xfrm>
        </p:grpSpPr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xmlns="" id="{302344A0-E4E3-47B2-B1C9-B2BA42F53362}"/>
                </a:ext>
              </a:extLst>
            </p:cNvPr>
            <p:cNvSpPr/>
            <p:nvPr/>
          </p:nvSpPr>
          <p:spPr>
            <a:xfrm>
              <a:off x="-577520" y="-490541"/>
              <a:ext cx="1688215" cy="1639723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000"/>
            </a:solidFill>
          </p:spPr>
        </p:sp>
        <p:sp>
          <p:nvSpPr>
            <p:cNvPr id="26" name="TextBox 13">
              <a:extLst>
                <a:ext uri="{FF2B5EF4-FFF2-40B4-BE49-F238E27FC236}">
                  <a16:creationId xmlns:a16="http://schemas.microsoft.com/office/drawing/2014/main" xmlns="" id="{B75C1B60-5BBA-470D-9C92-E1EC4E076F03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12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62339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en-US" sz="3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BULGULAR</a:t>
            </a:r>
          </a:p>
        </p:txBody>
      </p: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96763" y="1064602"/>
            <a:ext cx="10544054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Araştırma </a:t>
              </a:r>
              <a:r>
                <a:rPr lang="tr-TR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Sorusu 1</a:t>
              </a:r>
            </a:p>
          </p:txBody>
        </p:sp>
      </p:grp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4">
              <a:lumMod val="20000"/>
              <a:lumOff val="80000"/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3" y="1754074"/>
            <a:ext cx="10544054" cy="4613596"/>
            <a:chOff x="0" y="0"/>
            <a:chExt cx="692385" cy="812092"/>
          </a:xfrm>
          <a:solidFill>
            <a:schemeClr val="bg2">
              <a:lumMod val="90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8" y="1879333"/>
            <a:ext cx="9552653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9C0D3A9-37E6-4BFB-A0EE-E7B60CFFE726}"/>
              </a:ext>
            </a:extLst>
          </p:cNvPr>
          <p:cNvSpPr txBox="1"/>
          <p:nvPr/>
        </p:nvSpPr>
        <p:spPr>
          <a:xfrm>
            <a:off x="3904422" y="6513833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  <p:extLst>
      <p:ext uri="{BB962C8B-B14F-4D97-AF65-F5344CB8AC3E}">
        <p14:creationId xmlns:p14="http://schemas.microsoft.com/office/powerpoint/2010/main" val="48237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7"/>
          <p:cNvGrpSpPr/>
          <p:nvPr/>
        </p:nvGrpSpPr>
        <p:grpSpPr>
          <a:xfrm>
            <a:off x="1296764" y="1747382"/>
            <a:ext cx="1752600" cy="2055607"/>
            <a:chOff x="0" y="0"/>
            <a:chExt cx="692385" cy="81209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268896" y="159501"/>
            <a:ext cx="1062493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9"/>
              </a:lnSpc>
            </a:pPr>
            <a:r>
              <a:rPr lang="en-US" sz="3600" b="1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  <a:sym typeface="Forum"/>
              </a:rPr>
              <a:t>BULGULAR</a:t>
            </a:r>
          </a:p>
        </p:txBody>
      </p:sp>
      <p:grpSp>
        <p:nvGrpSpPr>
          <p:cNvPr id="46" name="Group 8">
            <a:extLst>
              <a:ext uri="{FF2B5EF4-FFF2-40B4-BE49-F238E27FC236}">
                <a16:creationId xmlns:a16="http://schemas.microsoft.com/office/drawing/2014/main" xmlns="" id="{9B7BF18D-6E70-4302-8729-BD9E092BA8FE}"/>
              </a:ext>
            </a:extLst>
          </p:cNvPr>
          <p:cNvGrpSpPr/>
          <p:nvPr/>
        </p:nvGrpSpPr>
        <p:grpSpPr>
          <a:xfrm>
            <a:off x="1296763" y="1064602"/>
            <a:ext cx="10544054" cy="429471"/>
            <a:chOff x="0" y="0"/>
            <a:chExt cx="692385" cy="150700"/>
          </a:xfrm>
          <a:solidFill>
            <a:schemeClr val="bg2">
              <a:lumMod val="90000"/>
            </a:schemeClr>
          </a:solidFill>
        </p:grpSpPr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xmlns="" id="{BA65DA84-705B-4D38-8CF0-A3F7A5F89746}"/>
                </a:ext>
              </a:extLst>
            </p:cNvPr>
            <p:cNvSpPr/>
            <p:nvPr/>
          </p:nvSpPr>
          <p:spPr>
            <a:xfrm>
              <a:off x="0" y="0"/>
              <a:ext cx="692385" cy="150700"/>
            </a:xfrm>
            <a:custGeom>
              <a:avLst/>
              <a:gdLst/>
              <a:ahLst/>
              <a:cxnLst/>
              <a:rect l="l" t="t" r="r" b="b"/>
              <a:pathLst>
                <a:path w="692385" h="150700">
                  <a:moveTo>
                    <a:pt x="0" y="0"/>
                  </a:moveTo>
                  <a:lnTo>
                    <a:pt x="692385" y="0"/>
                  </a:lnTo>
                  <a:lnTo>
                    <a:pt x="692385" y="150700"/>
                  </a:lnTo>
                  <a:lnTo>
                    <a:pt x="0" y="150700"/>
                  </a:lnTo>
                  <a:close/>
                </a:path>
              </a:pathLst>
            </a:custGeom>
            <a:grpFill/>
          </p:spPr>
        </p:sp>
        <p:sp>
          <p:nvSpPr>
            <p:cNvPr id="48" name="TextBox 10">
              <a:extLst>
                <a:ext uri="{FF2B5EF4-FFF2-40B4-BE49-F238E27FC236}">
                  <a16:creationId xmlns:a16="http://schemas.microsoft.com/office/drawing/2014/main" xmlns="" id="{00831E68-B3E6-479A-B76C-145D5F25509D}"/>
                </a:ext>
              </a:extLst>
            </p:cNvPr>
            <p:cNvSpPr txBox="1"/>
            <p:nvPr/>
          </p:nvSpPr>
          <p:spPr>
            <a:xfrm>
              <a:off x="0" y="0"/>
              <a:ext cx="692385" cy="1507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99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Araştırma </a:t>
              </a:r>
              <a:r>
                <a:rPr lang="tr-TR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Sorusu </a:t>
              </a:r>
              <a:r>
                <a:rPr lang="en-US" sz="2400" b="1" dirty="0">
                  <a:solidFill>
                    <a:srgbClr val="000000"/>
                  </a:solidFill>
                  <a:latin typeface="TT Norms Bold"/>
                  <a:ea typeface="TT Norms Bold"/>
                  <a:cs typeface="TT Norms Bold"/>
                  <a:sym typeface="TT Norms Bold"/>
                </a:rPr>
                <a:t>2</a:t>
              </a:r>
              <a:endParaRPr lang="tr-TR" sz="2400" b="1" dirty="0">
                <a:solidFill>
                  <a:srgbClr val="000000"/>
                </a:solidFill>
                <a:latin typeface="TT Norms Bold"/>
                <a:ea typeface="TT Norms Bold"/>
                <a:cs typeface="TT Norms Bold"/>
                <a:sym typeface="TT Norms Bold"/>
              </a:endParaRPr>
            </a:p>
          </p:txBody>
        </p:sp>
      </p:grpSp>
      <p:sp>
        <p:nvSpPr>
          <p:cNvPr id="66" name="Freeform 2">
            <a:extLst>
              <a:ext uri="{FF2B5EF4-FFF2-40B4-BE49-F238E27FC236}">
                <a16:creationId xmlns:a16="http://schemas.microsoft.com/office/drawing/2014/main" xmlns="" id="{801D170E-FB6A-414F-90EC-7528A0B20125}"/>
              </a:ext>
            </a:extLst>
          </p:cNvPr>
          <p:cNvSpPr/>
          <p:nvPr/>
        </p:nvSpPr>
        <p:spPr>
          <a:xfrm rot="10800000">
            <a:off x="9213572" y="58277"/>
            <a:ext cx="2983689" cy="753879"/>
          </a:xfrm>
          <a:custGeom>
            <a:avLst/>
            <a:gdLst/>
            <a:ahLst/>
            <a:cxnLst/>
            <a:rect l="l" t="t" r="r" b="b"/>
            <a:pathLst>
              <a:path w="6118418" h="2001233">
                <a:moveTo>
                  <a:pt x="0" y="0"/>
                </a:moveTo>
                <a:lnTo>
                  <a:pt x="6118419" y="0"/>
                </a:lnTo>
                <a:lnTo>
                  <a:pt x="6118419" y="2001233"/>
                </a:lnTo>
                <a:lnTo>
                  <a:pt x="0" y="20012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7" name="İçerik Yer Tutucusu 2">
            <a:extLst>
              <a:ext uri="{FF2B5EF4-FFF2-40B4-BE49-F238E27FC236}">
                <a16:creationId xmlns:a16="http://schemas.microsoft.com/office/drawing/2014/main" xmlns="" id="{2BC4CED4-836D-496A-B1B7-FE38AA530316}"/>
              </a:ext>
            </a:extLst>
          </p:cNvPr>
          <p:cNvSpPr txBox="1">
            <a:spLocks/>
          </p:cNvSpPr>
          <p:nvPr/>
        </p:nvSpPr>
        <p:spPr>
          <a:xfrm>
            <a:off x="65676" y="92738"/>
            <a:ext cx="901733" cy="6274932"/>
          </a:xfrm>
          <a:prstGeom prst="rect">
            <a:avLst/>
          </a:prstGeom>
          <a:solidFill>
            <a:schemeClr val="accent4">
              <a:lumMod val="20000"/>
              <a:lumOff val="80000"/>
              <a:alpha val="53000"/>
            </a:schemeClr>
          </a:solidFill>
        </p:spPr>
        <p:txBody>
          <a:bodyPr vert="vert27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tr-TR" i="1" dirty="0"/>
          </a:p>
        </p:txBody>
      </p:sp>
      <p:grpSp>
        <p:nvGrpSpPr>
          <p:cNvPr id="68" name="Group 23">
            <a:extLst>
              <a:ext uri="{FF2B5EF4-FFF2-40B4-BE49-F238E27FC236}">
                <a16:creationId xmlns:a16="http://schemas.microsoft.com/office/drawing/2014/main" xmlns="" id="{75E91017-6511-44BB-AE85-79F1BF1C0A89}"/>
              </a:ext>
            </a:extLst>
          </p:cNvPr>
          <p:cNvGrpSpPr/>
          <p:nvPr/>
        </p:nvGrpSpPr>
        <p:grpSpPr>
          <a:xfrm>
            <a:off x="1296763" y="1754074"/>
            <a:ext cx="10544054" cy="4613596"/>
            <a:chOff x="0" y="0"/>
            <a:chExt cx="692385" cy="812092"/>
          </a:xfrm>
          <a:solidFill>
            <a:schemeClr val="bg2">
              <a:lumMod val="90000"/>
            </a:schemeClr>
          </a:solidFill>
        </p:grpSpPr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25755515-2608-4C16-98D1-41000ABA164C}"/>
                </a:ext>
              </a:extLst>
            </p:cNvPr>
            <p:cNvSpPr/>
            <p:nvPr/>
          </p:nvSpPr>
          <p:spPr>
            <a:xfrm>
              <a:off x="0" y="0"/>
              <a:ext cx="692385" cy="812092"/>
            </a:xfrm>
            <a:custGeom>
              <a:avLst/>
              <a:gdLst/>
              <a:ahLst/>
              <a:cxnLst/>
              <a:rect l="l" t="t" r="r" b="b"/>
              <a:pathLst>
                <a:path w="692385" h="812092">
                  <a:moveTo>
                    <a:pt x="0" y="0"/>
                  </a:moveTo>
                  <a:lnTo>
                    <a:pt x="692385" y="0"/>
                  </a:lnTo>
                  <a:lnTo>
                    <a:pt x="692385" y="812092"/>
                  </a:lnTo>
                  <a:lnTo>
                    <a:pt x="0" y="812092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xmlns="" id="{A207F9C3-2D59-4C6B-8320-E52D015AB556}"/>
                </a:ext>
              </a:extLst>
            </p:cNvPr>
            <p:cNvSpPr txBox="1"/>
            <p:nvPr/>
          </p:nvSpPr>
          <p:spPr>
            <a:xfrm>
              <a:off x="0" y="0"/>
              <a:ext cx="692385" cy="812092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19"/>
                </a:lnSpc>
              </a:pPr>
              <a:endParaRPr sz="1200"/>
            </a:p>
          </p:txBody>
        </p:sp>
      </p:grpSp>
      <p:sp>
        <p:nvSpPr>
          <p:cNvPr id="71" name="TextBox 34">
            <a:extLst>
              <a:ext uri="{FF2B5EF4-FFF2-40B4-BE49-F238E27FC236}">
                <a16:creationId xmlns:a16="http://schemas.microsoft.com/office/drawing/2014/main" xmlns="" id="{8668AFA0-A8A0-417B-A4D1-F0943D9ABFF2}"/>
              </a:ext>
            </a:extLst>
          </p:cNvPr>
          <p:cNvSpPr txBox="1"/>
          <p:nvPr/>
        </p:nvSpPr>
        <p:spPr>
          <a:xfrm>
            <a:off x="1465808" y="1879333"/>
            <a:ext cx="9552653" cy="1846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Avenir Next LT Pro" panose="020B0504020202020204" pitchFamily="34" charset="0"/>
                <a:ea typeface="MS Mincho" panose="02020609040205080304" pitchFamily="49" charset="-128"/>
              </a:rPr>
              <a:t>Lorem Ipsum </a:t>
            </a:r>
            <a:endParaRPr lang="tr-TR" sz="1200" dirty="0">
              <a:solidFill>
                <a:srgbClr val="000066"/>
              </a:solidFill>
              <a:latin typeface="Avenir Next LT Pro" panose="020B05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84656DC-9FBD-42CC-9F80-51153BE597D3}"/>
              </a:ext>
            </a:extLst>
          </p:cNvPr>
          <p:cNvSpPr txBox="1"/>
          <p:nvPr/>
        </p:nvSpPr>
        <p:spPr>
          <a:xfrm>
            <a:off x="3599622" y="6492929"/>
            <a:ext cx="609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EDUCongress2025,  26-29 Kasım 2025-Antalya</a:t>
            </a:r>
          </a:p>
        </p:txBody>
      </p:sp>
    </p:spTree>
    <p:extLst>
      <p:ext uri="{BB962C8B-B14F-4D97-AF65-F5344CB8AC3E}">
        <p14:creationId xmlns:p14="http://schemas.microsoft.com/office/powerpoint/2010/main" val="3693431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4445</TotalTime>
  <Words>337</Words>
  <Application>Microsoft Office PowerPoint</Application>
  <PresentationFormat>Geniş ekran</PresentationFormat>
  <Paragraphs>154</Paragraphs>
  <Slides>15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6" baseType="lpstr">
      <vt:lpstr>Arial</vt:lpstr>
      <vt:lpstr>Avenir Next LT Pro</vt:lpstr>
      <vt:lpstr>Calibri</vt:lpstr>
      <vt:lpstr>Calibri Light</vt:lpstr>
      <vt:lpstr>Forum</vt:lpstr>
      <vt:lpstr>MS Mincho</vt:lpstr>
      <vt:lpstr>Open Sans</vt:lpstr>
      <vt:lpstr>Rockwell</vt:lpstr>
      <vt:lpstr>TT Norms Bold</vt:lpstr>
      <vt:lpstr>Wingdings</vt:lpstr>
      <vt:lpstr>Office Teması</vt:lpstr>
      <vt:lpstr>Bildiri Başlığı: xxxx</vt:lpstr>
      <vt:lpstr>Sunu hazırlarken önerilerimiz;</vt:lpstr>
      <vt:lpstr>Sunu Akışı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TR 06</dc:creator>
  <cp:lastModifiedBy>Lenovo</cp:lastModifiedBy>
  <cp:revision>186</cp:revision>
  <dcterms:created xsi:type="dcterms:W3CDTF">2017-03-10T10:00:26Z</dcterms:created>
  <dcterms:modified xsi:type="dcterms:W3CDTF">2025-11-10T12:32:49Z</dcterms:modified>
</cp:coreProperties>
</file>